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378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3" r:id="rId35"/>
    <p:sldId id="442" r:id="rId36"/>
    <p:sldId id="444" r:id="rId37"/>
    <p:sldId id="445" r:id="rId38"/>
    <p:sldId id="428" r:id="rId39"/>
    <p:sldId id="429" r:id="rId40"/>
    <p:sldId id="430" r:id="rId41"/>
    <p:sldId id="431" r:id="rId42"/>
    <p:sldId id="446" r:id="rId43"/>
    <p:sldId id="447" r:id="rId44"/>
    <p:sldId id="448" r:id="rId45"/>
    <p:sldId id="449" r:id="rId46"/>
    <p:sldId id="450" r:id="rId47"/>
    <p:sldId id="452" r:id="rId48"/>
    <p:sldId id="45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37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88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19/03/2025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99.png"/><Relationship Id="rId9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028700" y="1476034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</a:t>
            </a:r>
            <a:r>
              <a:rPr lang="en-US" sz="1400" dirty="0" err="1"/>
              <a:t>flaskenv</a:t>
            </a:r>
            <a:br>
              <a:rPr lang="en-US" sz="1400" dirty="0"/>
            </a:br>
            <a:br>
              <a:rPr lang="en-US" sz="1400" dirty="0"/>
            </a:br>
            <a:r>
              <a:rPr lang="pl-PL" sz="1100" dirty="0"/>
              <a:t>Sadrži varijable za pokretanje Flask aplikacije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4673601" y="1399834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 </a:t>
            </a:r>
            <a:r>
              <a:rPr lang="hr-HR" sz="1400" dirty="0"/>
              <a:t>requirements</a:t>
            </a:r>
            <a:r>
              <a:rPr lang="hr-HR" sz="1100" dirty="0"/>
              <a:t>.txt</a:t>
            </a:r>
            <a:br>
              <a:rPr lang="en-US" sz="1100" dirty="0"/>
            </a:br>
            <a:br>
              <a:rPr lang="en-US" sz="1100" dirty="0"/>
            </a:br>
            <a:r>
              <a:rPr lang="hr-HR" sz="1100" dirty="0"/>
              <a:t>Sadrži sve potrebne biblioteke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505075"/>
            <a:ext cx="152400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0" y="2352675"/>
            <a:ext cx="1676400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SMOREST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.db.py</a:t>
            </a:r>
            <a:br>
              <a:rPr lang="en-US" sz="1400" dirty="0"/>
            </a:br>
            <a:br>
              <a:rPr lang="en-US" sz="1400" dirty="0"/>
            </a:br>
            <a:r>
              <a:rPr lang="en-US" sz="1100" dirty="0" err="1"/>
              <a:t>Prebacujemo</a:t>
            </a:r>
            <a:r>
              <a:rPr lang="en-US" sz="1100" dirty="0"/>
              <a:t> </a:t>
            </a:r>
            <a:r>
              <a:rPr lang="en-US" sz="1100" dirty="0" err="1"/>
              <a:t>podatke</a:t>
            </a:r>
            <a:r>
              <a:rPr lang="en-US" sz="1100" dirty="0"/>
              <a:t> u </a:t>
            </a:r>
            <a:r>
              <a:rPr lang="en-US" sz="1100" dirty="0" err="1"/>
              <a:t>poseban</a:t>
            </a:r>
            <a:r>
              <a:rPr lang="en-US" sz="1100" dirty="0"/>
              <a:t> </a:t>
            </a:r>
            <a:r>
              <a:rPr lang="en-US" sz="1100" dirty="0" err="1"/>
              <a:t>fajl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424651"/>
            <a:ext cx="2374900" cy="8228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55ADAB-CFAB-265C-1E1F-B85B3B35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75953"/>
            <a:ext cx="1933575" cy="1106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ADC80-6999-3B95-C88A-9BCC055D4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424651"/>
            <a:ext cx="3697286" cy="11220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812800" y="305033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 err="1"/>
              <a:t>Updejtujemo</a:t>
            </a:r>
            <a:r>
              <a:rPr lang="en-US" sz="1100" dirty="0"/>
              <a:t> </a:t>
            </a:r>
            <a:r>
              <a:rPr lang="en-US" sz="1100" dirty="0" err="1"/>
              <a:t>pozive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421757"/>
            <a:ext cx="4127500" cy="438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906409"/>
            <a:ext cx="1292225" cy="1035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5A29-6083-613D-220E-AD3A4D84E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588404"/>
            <a:ext cx="2789873" cy="9333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391475-48B8-5EB3-7FD6-9BA4B3CFACA2}"/>
              </a:ext>
            </a:extLst>
          </p:cNvPr>
          <p:cNvSpPr txBox="1"/>
          <p:nvPr/>
        </p:nvSpPr>
        <p:spPr>
          <a:xfrm>
            <a:off x="6124575" y="4014836"/>
            <a:ext cx="6149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 indent="0">
              <a:buNone/>
            </a:pPr>
            <a:r>
              <a:rPr lang="en-US" dirty="0"/>
              <a:t>Why is this not working??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Kreirajte endpoint koji vraća listu svih artikala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- </a:t>
            </a:r>
            <a:r>
              <a:rPr lang="hr-HR" dirty="0"/>
              <a:t>Dohvatite pojedinačni artikl koristeći </a:t>
            </a:r>
            <a:r>
              <a:rPr lang="hr-HR" b="1" dirty="0"/>
              <a:t>item_id</a:t>
            </a:r>
            <a:r>
              <a:rPr lang="hr-HR" dirty="0"/>
              <a:t> iz URL-a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6D2E9-13CC-3A12-42FB-722D8F95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1206953"/>
            <a:ext cx="4229100" cy="16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525BC-B9C7-468F-1E75-33F297FE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65" y="3354403"/>
            <a:ext cx="3054804" cy="26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95" y="1622322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1146995" y="3223115"/>
            <a:ext cx="3377826" cy="1111660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582152" y="3469910"/>
            <a:ext cx="3377826" cy="1016807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82152" y="1445282"/>
            <a:ext cx="3789787" cy="1753475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1086874" y="3038167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2711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b="1" dirty="0" err="1"/>
              <a:t>SQLAlchemy</a:t>
            </a:r>
            <a:r>
              <a:rPr lang="hr-HR" sz="1100" b="1" dirty="0"/>
              <a:t>: </a:t>
            </a:r>
            <a:r>
              <a:rPr lang="hr-HR" sz="1100" dirty="0"/>
              <a:t>ORM (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Relational</a:t>
            </a:r>
            <a:r>
              <a:rPr lang="hr-HR" sz="1100" dirty="0"/>
              <a:t> </a:t>
            </a:r>
            <a:r>
              <a:rPr lang="hr-HR" sz="1100" dirty="0" err="1"/>
              <a:t>Mapping</a:t>
            </a:r>
            <a:r>
              <a:rPr lang="hr-HR" sz="1100" dirty="0"/>
              <a:t>) koji pojednostavljuje rad s bazom</a:t>
            </a:r>
          </a:p>
          <a:p>
            <a:pPr marL="15875" indent="0">
              <a:buNone/>
            </a:pPr>
            <a:r>
              <a:rPr lang="hr-HR" sz="1100" b="1" dirty="0" err="1"/>
              <a:t>Flask-SQLAlchemy</a:t>
            </a:r>
            <a:r>
              <a:rPr lang="hr-HR" sz="1100" b="1" dirty="0"/>
              <a:t>: </a:t>
            </a:r>
            <a:r>
              <a:rPr lang="hr-HR" sz="1100" dirty="0" err="1"/>
              <a:t>Flask</a:t>
            </a:r>
            <a:r>
              <a:rPr lang="hr-HR" sz="1100" dirty="0"/>
              <a:t>-ov </a:t>
            </a:r>
            <a:r>
              <a:rPr lang="hr-HR" sz="1100" dirty="0" err="1"/>
              <a:t>extension</a:t>
            </a:r>
            <a:r>
              <a:rPr lang="hr-HR" sz="1100" dirty="0"/>
              <a:t> koji olakšava integraciju </a:t>
            </a:r>
            <a:r>
              <a:rPr lang="hr-HR" sz="1100" dirty="0" err="1"/>
              <a:t>SQLAlchemy</a:t>
            </a:r>
            <a:r>
              <a:rPr lang="hr-HR" sz="1100" dirty="0"/>
              <a:t>-ja u naš API</a:t>
            </a:r>
          </a:p>
          <a:p>
            <a:pPr marL="15875" indent="0">
              <a:buNone/>
            </a:pPr>
            <a:r>
              <a:rPr lang="hr-HR" sz="1100" dirty="0"/>
              <a:t>Prednosti: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Podrška za multi-</a:t>
            </a:r>
            <a:r>
              <a:rPr lang="hr-HR" sz="1100" dirty="0" err="1"/>
              <a:t>threading</a:t>
            </a:r>
            <a:endParaRPr lang="hr-HR" sz="1100" dirty="0"/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Lakše migracije baze podataka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 err="1"/>
              <a:t>Čistiji</a:t>
            </a:r>
            <a:r>
              <a:rPr lang="hr-HR" sz="1100" dirty="0"/>
              <a:t> i kraći kod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89" y="1264621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89" y="2721542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1056168" y="1185530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b="1" dirty="0" err="1"/>
              <a:t>Many</a:t>
            </a:r>
            <a:r>
              <a:rPr lang="hr-HR" sz="1100" b="1" dirty="0"/>
              <a:t>-to-</a:t>
            </a:r>
            <a:r>
              <a:rPr lang="hr-HR" sz="1100" b="1" dirty="0" err="1"/>
              <a:t>Many</a:t>
            </a:r>
            <a:r>
              <a:rPr lang="hr-HR" sz="1100" b="1" dirty="0"/>
              <a:t>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Svaki </a:t>
            </a:r>
            <a:r>
              <a:rPr lang="hr-HR" sz="1100" dirty="0" err="1"/>
              <a:t>artikal</a:t>
            </a:r>
            <a:r>
              <a:rPr lang="hr-HR" sz="11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Primjer: Stol može imati tagove </a:t>
            </a:r>
            <a:r>
              <a:rPr lang="hr-HR" sz="1100" dirty="0" err="1"/>
              <a:t>office</a:t>
            </a:r>
            <a:r>
              <a:rPr lang="hr-HR" sz="1100" dirty="0"/>
              <a:t> i </a:t>
            </a:r>
            <a:r>
              <a:rPr lang="hr-HR" sz="1100" dirty="0" err="1"/>
              <a:t>furniture</a:t>
            </a:r>
            <a:r>
              <a:rPr lang="hr-HR" sz="1100" dirty="0"/>
              <a:t>, dok laptop može imati tagove </a:t>
            </a:r>
            <a:r>
              <a:rPr lang="hr-HR" sz="1100" dirty="0" err="1"/>
              <a:t>tech</a:t>
            </a:r>
            <a:r>
              <a:rPr lang="hr-HR" sz="1100" dirty="0"/>
              <a:t> i </a:t>
            </a:r>
            <a:r>
              <a:rPr lang="hr-HR" sz="1100" dirty="0" err="1"/>
              <a:t>office</a:t>
            </a:r>
            <a:r>
              <a:rPr lang="hr-HR" sz="1100" dirty="0"/>
              <a:t>.</a:t>
            </a:r>
          </a:p>
          <a:p>
            <a:pPr>
              <a:buNone/>
            </a:pPr>
            <a:r>
              <a:rPr lang="hr-HR" sz="1100" dirty="0"/>
              <a:t>Store i Tag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To rezultira </a:t>
            </a:r>
            <a:r>
              <a:rPr lang="hr-HR" sz="1100" dirty="0" err="1"/>
              <a:t>many</a:t>
            </a:r>
            <a:r>
              <a:rPr lang="hr-HR" sz="11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Što postiže implementacija </a:t>
            </a:r>
            <a:r>
              <a:rPr lang="hr-HR" sz="1400" b="1" dirty="0" err="1"/>
              <a:t>many</a:t>
            </a:r>
            <a:r>
              <a:rPr lang="hr-HR" sz="1400" b="1" dirty="0"/>
              <a:t>-to-</a:t>
            </a:r>
            <a:r>
              <a:rPr lang="hr-HR" sz="1400" b="1" dirty="0" err="1"/>
              <a:t>many</a:t>
            </a:r>
            <a:r>
              <a:rPr lang="hr-HR" sz="1400" b="1" dirty="0"/>
              <a:t> odnosa s tagovima:</a:t>
            </a:r>
            <a:endParaRPr lang="hr-HR" sz="1400" dirty="0"/>
          </a:p>
          <a:p>
            <a:pPr marL="15875" indent="0">
              <a:buNone/>
            </a:pPr>
            <a:r>
              <a:rPr lang="hr-HR" sz="1400" b="1" dirty="0"/>
              <a:t>Fleksibilnost pretraživanja: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Korisnici mogu filtrirati artikle prema tagovima (npr. svi artikli označeni kao </a:t>
            </a:r>
            <a:r>
              <a:rPr lang="hr-HR" sz="1400" i="1" dirty="0" err="1"/>
              <a:t>office</a:t>
            </a:r>
            <a:r>
              <a:rPr lang="hr-HR" sz="1400" dirty="0"/>
              <a:t>).</a:t>
            </a:r>
          </a:p>
          <a:p>
            <a:pPr marL="15875" indent="0">
              <a:buNone/>
            </a:pPr>
            <a:r>
              <a:rPr lang="hr-HR" sz="1400" b="1" dirty="0"/>
              <a:t>Bolje organizirani podaci: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400" b="1" dirty="0"/>
              <a:t>Efikasnost: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Korištenjem ORM-a poput </a:t>
            </a:r>
            <a:r>
              <a:rPr lang="hr-HR" sz="1400" dirty="0" err="1"/>
              <a:t>SQLAlchemy</a:t>
            </a:r>
            <a:r>
              <a:rPr lang="hr-HR" sz="1400" dirty="0"/>
              <a:t>-ja, rješavamo složenost </a:t>
            </a:r>
            <a:r>
              <a:rPr lang="hr-HR" sz="1400" dirty="0" err="1"/>
              <a:t>many</a:t>
            </a:r>
            <a:r>
              <a:rPr lang="hr-HR" sz="1400" dirty="0"/>
              <a:t>-to-</a:t>
            </a:r>
            <a:r>
              <a:rPr lang="hr-HR" sz="1400" dirty="0" err="1"/>
              <a:t>many</a:t>
            </a:r>
            <a:r>
              <a:rPr lang="hr-HR" sz="1400" dirty="0"/>
              <a:t> odnosa kroz pomoćne tablice (</a:t>
            </a:r>
            <a:r>
              <a:rPr lang="hr-HR" sz="1400" dirty="0" err="1"/>
              <a:t>association</a:t>
            </a:r>
            <a:r>
              <a:rPr lang="hr-HR" sz="1400" dirty="0"/>
              <a:t> </a:t>
            </a:r>
            <a:r>
              <a:rPr lang="hr-HR" sz="1400" dirty="0" err="1"/>
              <a:t>tables</a:t>
            </a:r>
            <a:r>
              <a:rPr lang="hr-HR" sz="14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1073021" y="1672773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100" dirty="0"/>
              <a:t>Kreiranje virtualnog </a:t>
            </a:r>
            <a:r>
              <a:rPr lang="hr-HR" sz="1100" dirty="0" err="1"/>
              <a:t>okruženj</a:t>
            </a:r>
            <a:r>
              <a:rPr lang="en-US" sz="11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276" y="3076573"/>
            <a:ext cx="2495661" cy="725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00" y="2003940"/>
            <a:ext cx="28384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9012F-2329-90A5-1083-7A6CDED0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00" y="2666999"/>
            <a:ext cx="2733675" cy="10668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6301017" y="1672772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2. </a:t>
            </a:r>
            <a:r>
              <a:rPr lang="en-US" sz="1100" dirty="0" err="1"/>
              <a:t>Instalacija</a:t>
            </a:r>
            <a:r>
              <a:rPr lang="en-US" sz="11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1073021" y="4116488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3. </a:t>
            </a:r>
            <a:r>
              <a:rPr kumimoji="0" lang="sr-Latn-R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831" y="4549486"/>
            <a:ext cx="2114550" cy="60007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4.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100" y="4608713"/>
            <a:ext cx="1209675" cy="39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1A982-47FD-E6B1-6865-003CB5408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276" y="2111087"/>
            <a:ext cx="20193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67" y="1704824"/>
            <a:ext cx="3242485" cy="1309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167" y="3508946"/>
            <a:ext cx="3242485" cy="451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381960"/>
            <a:ext cx="3114565" cy="103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483615"/>
            <a:ext cx="27813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1444167"/>
            <a:ext cx="1778797" cy="1001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04" y="2290887"/>
            <a:ext cx="4572333" cy="737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3" y="3281472"/>
            <a:ext cx="4572333" cy="72457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1172241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420495"/>
            <a:ext cx="2200275" cy="666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09" y="3288104"/>
            <a:ext cx="3975911" cy="1099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009" y="4407213"/>
            <a:ext cx="3696789" cy="12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7915</TotalTime>
  <Words>1820</Words>
  <Application>Microsoft Office PowerPoint</Application>
  <PresentationFormat>Widescreen</PresentationFormat>
  <Paragraphs>244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</cp:lastModifiedBy>
  <cp:revision>371</cp:revision>
  <dcterms:created xsi:type="dcterms:W3CDTF">2021-08-14T09:32:24Z</dcterms:created>
  <dcterms:modified xsi:type="dcterms:W3CDTF">2025-03-19T17:01:06Z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